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89"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8" r:id="rId28"/>
    <p:sldId id="282" r:id="rId29"/>
    <p:sldId id="283" r:id="rId30"/>
    <p:sldId id="284" r:id="rId31"/>
    <p:sldId id="285" r:id="rId32"/>
    <p:sldId id="286" r:id="rId33"/>
    <p:sldId id="287" r:id="rId34"/>
    <p:sldId id="290" r:id="rId35"/>
    <p:sldId id="291" r:id="rId36"/>
    <p:sldId id="29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05" autoAdjust="0"/>
    <p:restoredTop sz="78495" autoAdjust="0"/>
  </p:normalViewPr>
  <p:slideViewPr>
    <p:cSldViewPr>
      <p:cViewPr varScale="1">
        <p:scale>
          <a:sx n="56" d="100"/>
          <a:sy n="56" d="100"/>
        </p:scale>
        <p:origin x="-177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A5C437-6292-4F2D-9AB9-D96B88791DEC}" type="datetimeFigureOut">
              <a:rPr lang="en-US" smtClean="0"/>
              <a:pPr/>
              <a:t>8/16/2020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D74A98-A64F-41C0-84C7-76B774463A4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In an effort to emerge stronger on</a:t>
            </a:r>
            <a:r>
              <a:rPr lang="en-US" baseline="0" dirty="0" smtClean="0"/>
              <a:t> the other side of </a:t>
            </a:r>
            <a:r>
              <a:rPr lang="en-US" baseline="0" dirty="0" err="1" smtClean="0"/>
              <a:t>Covid</a:t>
            </a:r>
            <a:r>
              <a:rPr lang="en-US" baseline="0" dirty="0" smtClean="0"/>
              <a:t>, </a:t>
            </a:r>
            <a:r>
              <a:rPr lang="en-US" dirty="0" smtClean="0"/>
              <a:t>Tribal Adventures is expanding</a:t>
            </a:r>
            <a:r>
              <a:rPr lang="en-US" baseline="0" dirty="0" smtClean="0"/>
              <a:t> its adventure tourism offerings with a special take on exploring Coron Island’s dramatic east coast that draws on the founder’s interest in, and advocacy for, indigenous rights. The Remote Coron Kayak is a guided paddle through a spectacular limestone seascape featuring what must be some of the longest stretches of  undercut cliffs in the world and into a lagoon so special to the indigenous people of Coron that it has its own language</a:t>
            </a:r>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remote south &amp; east is tribal, native. It’s rare</a:t>
            </a:r>
            <a:r>
              <a:rPr lang="en-US" baseline="0" dirty="0" smtClean="0"/>
              <a:t> to come across tourists. They stick to the far more accessible Northwest</a:t>
            </a:r>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There’s a plethora of prompts from frangipani to makeshift </a:t>
            </a:r>
            <a:r>
              <a:rPr lang="en-US" dirty="0" err="1" smtClean="0"/>
              <a:t>styrofoam</a:t>
            </a:r>
            <a:r>
              <a:rPr lang="en-US" dirty="0" smtClean="0"/>
              <a:t> kayaks to birds</a:t>
            </a:r>
            <a:r>
              <a:rPr lang="en-US" baseline="0" dirty="0" smtClean="0"/>
              <a:t> – triggers that segue to discussion of burial practices, catching octopus, and the Wallace Line theory of animal species distribution in Southeast Asia</a:t>
            </a:r>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In 2000 I revealed the strength of Tagbanua culture in an article I’d like to believe, going forward, tied land and sea rights to tourism positively. Within 2 years the people  won ancestral domain and plans evaporated to develop Coron Island for resorts. </a:t>
            </a:r>
            <a:endParaRPr lang="en-US" sz="1200"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That motivated me in writing</a:t>
            </a:r>
            <a:r>
              <a:rPr lang="en-US" baseline="0" dirty="0" smtClean="0"/>
              <a:t> in just six weeks my 2/3rds of a book I wrote. To avoid the political class burying the full narrative </a:t>
            </a:r>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Remote Coron Kayak is predicated on beating the drum for indigenous rights and conservation. Having left the </a:t>
            </a:r>
            <a:r>
              <a:rPr lang="en-US" dirty="0" err="1" smtClean="0"/>
              <a:t>banca</a:t>
            </a:r>
            <a:r>
              <a:rPr lang="en-US" dirty="0" smtClean="0"/>
              <a:t> we round</a:t>
            </a:r>
            <a:r>
              <a:rPr lang="en-US" baseline="0" dirty="0" smtClean="0"/>
              <a:t> </a:t>
            </a:r>
            <a:r>
              <a:rPr lang="en-US" baseline="0" dirty="0" err="1" smtClean="0"/>
              <a:t>Calis</a:t>
            </a:r>
            <a:r>
              <a:rPr lang="en-US" baseline="0" dirty="0" smtClean="0"/>
              <a:t> Point, </a:t>
            </a:r>
            <a:r>
              <a:rPr lang="en-US" dirty="0" smtClean="0"/>
              <a:t>dwarfed by its towering</a:t>
            </a:r>
            <a:r>
              <a:rPr lang="en-US" baseline="0" dirty="0" smtClean="0"/>
              <a:t> limestone cliffs. The tide is receding. We answer the call of the cave-like undercuts.</a:t>
            </a:r>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a:t>
            </a:r>
            <a:r>
              <a:rPr lang="en-US" baseline="0" dirty="0" smtClean="0"/>
              <a:t> there’s hardly riskier work—clambering up razor-sharp limestone cliffs for bird saliva, on occasions assisted by a rickety piece of bamboo.</a:t>
            </a:r>
          </a:p>
          <a:p>
            <a:r>
              <a:rPr lang="en-US" baseline="0" dirty="0" smtClean="0"/>
              <a:t>Perhaps it’s little </a:t>
            </a:r>
            <a:r>
              <a:rPr lang="en-US" baseline="0" dirty="0" err="1" smtClean="0"/>
              <a:t>realised</a:t>
            </a:r>
            <a:r>
              <a:rPr lang="en-US" baseline="0" dirty="0" smtClean="0"/>
              <a:t> </a:t>
            </a:r>
            <a:r>
              <a:rPr lang="en-US" baseline="0" dirty="0" err="1" smtClean="0"/>
              <a:t>Carrageenan</a:t>
            </a:r>
            <a:r>
              <a:rPr lang="en-US" baseline="0" dirty="0" smtClean="0"/>
              <a:t> has made a Filipino with a yacht a billionaire, his riches coming from securing supply deals with seaweed farmers throughout the Philippine islands. And what is </a:t>
            </a:r>
            <a:r>
              <a:rPr lang="en-US" baseline="0" dirty="0" err="1" smtClean="0"/>
              <a:t>carrageenan</a:t>
            </a:r>
            <a:r>
              <a:rPr lang="en-US" baseline="0" dirty="0" smtClean="0"/>
              <a:t> most used for? The Big Mac</a:t>
            </a:r>
          </a:p>
          <a:p>
            <a:r>
              <a:rPr lang="en-US" baseline="0" dirty="0" smtClean="0"/>
              <a:t>The salad at today’s lunch will be seaweed, the edible variety, it’s texture like sago. Prepared with coconut vinegar</a:t>
            </a:r>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That is when he’s not punishing</a:t>
            </a:r>
            <a:r>
              <a:rPr lang="en-US" baseline="0" dirty="0" smtClean="0"/>
              <a:t> children for being noisy!</a:t>
            </a:r>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It’s no coincidence the sea’s been used as a metaphor for time by TS Elliot, Australia’s Kenneth </a:t>
            </a:r>
            <a:r>
              <a:rPr lang="en-US" dirty="0" err="1" smtClean="0"/>
              <a:t>Slessor</a:t>
            </a:r>
            <a:r>
              <a:rPr lang="en-US" baseline="0" dirty="0" smtClean="0"/>
              <a:t> and Nobel </a:t>
            </a:r>
            <a:r>
              <a:rPr lang="en-US" baseline="0" dirty="0" err="1" smtClean="0"/>
              <a:t>Laureatte</a:t>
            </a:r>
            <a:r>
              <a:rPr lang="en-US" baseline="0" dirty="0" smtClean="0"/>
              <a:t> Bob Dylan, and that coupled with how time seems to fly in a cave, that the undercuts paddled for 10 </a:t>
            </a:r>
            <a:r>
              <a:rPr lang="en-US" baseline="0" dirty="0" err="1" smtClean="0"/>
              <a:t>kms</a:t>
            </a:r>
            <a:r>
              <a:rPr lang="en-US" baseline="0" dirty="0" smtClean="0"/>
              <a:t> puts the paddler in a very different place</a:t>
            </a:r>
          </a:p>
          <a:p>
            <a:r>
              <a:rPr lang="en-US" baseline="0" dirty="0" smtClean="0"/>
              <a:t>People lost in caves have slept for 30 hours at a single stretch. Even a most experienced British caver was disoriented in the Thai Cave rescue drama and he and one of the children in the soccer team had to be “reoriented” by Australian diver and </a:t>
            </a:r>
            <a:r>
              <a:rPr lang="en-US" baseline="0" dirty="0" err="1" smtClean="0"/>
              <a:t>anaesthetist</a:t>
            </a:r>
            <a:r>
              <a:rPr lang="en-US" baseline="0" dirty="0" smtClean="0"/>
              <a:t> Dr Richard Harris. </a:t>
            </a:r>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Some will get awakened by the rising tide</a:t>
            </a:r>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27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Coron is one of more than 7,000 islands in the Philippines, the next largest island nation after Indonesia.</a:t>
            </a:r>
          </a:p>
          <a:p>
            <a:endParaRPr lang="en-US" dirty="0" smtClean="0"/>
          </a:p>
          <a:p>
            <a:r>
              <a:rPr lang="en-US" dirty="0" smtClean="0"/>
              <a:t>ICON: Coron is in the west of the archipelago, part of Palawan province—an</a:t>
            </a:r>
            <a:r>
              <a:rPr lang="en-US" baseline="0" dirty="0" smtClean="0"/>
              <a:t> island group </a:t>
            </a:r>
            <a:r>
              <a:rPr lang="en-US" baseline="0" dirty="0" err="1" smtClean="0"/>
              <a:t>recognised</a:t>
            </a:r>
            <a:r>
              <a:rPr lang="en-US" baseline="0" dirty="0" smtClean="0"/>
              <a:t> in recent years by magazines Travel and Leisure and </a:t>
            </a:r>
            <a:r>
              <a:rPr lang="en-US" baseline="0" dirty="0" err="1" smtClean="0"/>
              <a:t>Conde</a:t>
            </a:r>
            <a:r>
              <a:rPr lang="en-US" baseline="0" dirty="0" smtClean="0"/>
              <a:t> </a:t>
            </a:r>
            <a:r>
              <a:rPr lang="en-US" baseline="0" dirty="0" err="1" smtClean="0"/>
              <a:t>Naste</a:t>
            </a:r>
            <a:r>
              <a:rPr lang="en-US" baseline="0" dirty="0" smtClean="0"/>
              <a:t> Traveler as the best island group in the world.</a:t>
            </a:r>
          </a:p>
          <a:p>
            <a:r>
              <a:rPr lang="en-US" baseline="0" dirty="0" smtClean="0"/>
              <a:t>                                       (((circle the island)))</a:t>
            </a:r>
          </a:p>
          <a:p>
            <a:endParaRPr lang="en-US" baseline="0" dirty="0" smtClean="0"/>
          </a:p>
          <a:p>
            <a:r>
              <a:rPr lang="en-US" baseline="0" dirty="0" smtClean="0"/>
              <a:t>Tourism accolades aside, Coron stands out for it</a:t>
            </a:r>
            <a:r>
              <a:rPr lang="en-US" dirty="0" smtClean="0"/>
              <a:t>’s dramatic</a:t>
            </a:r>
            <a:r>
              <a:rPr lang="en-US" baseline="0" dirty="0" smtClean="0"/>
              <a:t> limestone landscape,  coupled with its i</a:t>
            </a:r>
            <a:r>
              <a:rPr lang="en-US" dirty="0" smtClean="0"/>
              <a:t>ndigenous culture and the compelling perspectives of the physical</a:t>
            </a:r>
            <a:r>
              <a:rPr lang="en-US" baseline="0" dirty="0" smtClean="0"/>
              <a:t> </a:t>
            </a:r>
            <a:r>
              <a:rPr lang="en-US" dirty="0" smtClean="0"/>
              <a:t>that throws up</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Feedback form on the presentation of Remote Coron Kayak</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Greg Hutchinson</a:t>
            </a: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Proposition: Knowledge of Tagbanua traditions, practices and beliefs enriches the physical experience of kayaking east Coron</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Not effectively conveyed                                              Very effectively conveyed</a:t>
            </a:r>
          </a:p>
          <a:p>
            <a:r>
              <a:rPr lang="en-US" sz="1200" kern="1200" dirty="0" smtClean="0">
                <a:solidFill>
                  <a:schemeClr val="tx1"/>
                </a:solidFill>
                <a:latin typeface="+mn-lt"/>
                <a:ea typeface="+mn-ea"/>
                <a:cs typeface="+mn-cs"/>
              </a:rPr>
              <a:t>1                           2                           3                           4                           5</a:t>
            </a: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Proposition: Kayaking undercut cliffs is akin to caving and losing a sense time</a:t>
            </a:r>
          </a:p>
          <a:p>
            <a:r>
              <a:rPr lang="en-US" sz="1200" kern="1200" dirty="0" smtClean="0">
                <a:solidFill>
                  <a:schemeClr val="tx1"/>
                </a:solidFill>
                <a:latin typeface="+mn-lt"/>
                <a:ea typeface="+mn-ea"/>
                <a:cs typeface="+mn-cs"/>
              </a:rPr>
              <a:t>Not effectively conveyed                                            Very effectively conveyed</a:t>
            </a:r>
          </a:p>
          <a:p>
            <a:r>
              <a:rPr lang="en-US" sz="1200" kern="1200" dirty="0" smtClean="0">
                <a:solidFill>
                  <a:schemeClr val="tx1"/>
                </a:solidFill>
                <a:latin typeface="+mn-lt"/>
                <a:ea typeface="+mn-ea"/>
                <a:cs typeface="+mn-cs"/>
              </a:rPr>
              <a:t>1                           2                           3                           4                           5</a:t>
            </a: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Does the presentation compel you to be silent in the Secret Lagoon?</a:t>
            </a:r>
          </a:p>
          <a:p>
            <a:r>
              <a:rPr lang="en-US" sz="1200" kern="1200" dirty="0" smtClean="0">
                <a:solidFill>
                  <a:schemeClr val="tx1"/>
                </a:solidFill>
                <a:latin typeface="+mn-lt"/>
                <a:ea typeface="+mn-ea"/>
                <a:cs typeface="+mn-cs"/>
              </a:rPr>
              <a:t>Not effectively                                                                                          Very effectively</a:t>
            </a:r>
          </a:p>
          <a:p>
            <a:r>
              <a:rPr lang="en-US" sz="1200" kern="1200" dirty="0" smtClean="0">
                <a:solidFill>
                  <a:schemeClr val="tx1"/>
                </a:solidFill>
                <a:latin typeface="+mn-lt"/>
                <a:ea typeface="+mn-ea"/>
                <a:cs typeface="+mn-cs"/>
              </a:rPr>
              <a:t>1                           2                           3                           4                           5</a:t>
            </a:r>
          </a:p>
          <a:p>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 </a:t>
            </a:r>
            <a:endParaRPr lang="en-US" sz="105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dirty="0" smtClean="0"/>
              <a:t> Irrespective of your position on matters of punishment, does the presentation move you to rethink tourism in </a:t>
            </a:r>
            <a:r>
              <a:rPr lang="en-US" sz="1200" dirty="0" err="1" smtClean="0"/>
              <a:t>favour</a:t>
            </a:r>
            <a:r>
              <a:rPr lang="en-US" sz="1200" dirty="0" smtClean="0"/>
              <a:t> of empowering indigenous people?</a:t>
            </a:r>
          </a:p>
          <a:p>
            <a:r>
              <a:rPr lang="en-US" sz="1200" dirty="0" smtClean="0"/>
              <a:t>No                                    Not sure                             Yes</a:t>
            </a:r>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35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Perspectives that</a:t>
            </a:r>
            <a:r>
              <a:rPr lang="en-US" baseline="0" dirty="0" smtClean="0"/>
              <a:t> have gained currency with native title being granted nearly two decades ago, not just the land, but critically the sea.</a:t>
            </a:r>
          </a:p>
          <a:p>
            <a:endParaRPr lang="en-US" baseline="0" dirty="0" smtClean="0"/>
          </a:p>
          <a:p>
            <a:r>
              <a:rPr lang="en-US" baseline="0" dirty="0" smtClean="0"/>
              <a:t>ICON: The sea area is much bigger than the land area. That’s key. The sea’s the lifeline for the seafaring indigenous people of Coron, the Tagbanua: Fishing occupies them most and the sea in </a:t>
            </a:r>
            <a:r>
              <a:rPr lang="en-US" baseline="0" dirty="0" err="1" smtClean="0"/>
              <a:t>Coron’s</a:t>
            </a:r>
            <a:r>
              <a:rPr lang="en-US" baseline="0" dirty="0" smtClean="0"/>
              <a:t> east is home to their spiritual being, the Giant Octopus </a:t>
            </a:r>
          </a:p>
          <a:p>
            <a:r>
              <a:rPr lang="en-US" baseline="0" dirty="0" smtClean="0"/>
              <a:t>                                            (((draw Giant Octopus)))</a:t>
            </a:r>
          </a:p>
          <a:p>
            <a:endParaRPr lang="en-US" baseline="0" dirty="0" smtClean="0"/>
          </a:p>
          <a:p>
            <a:r>
              <a:rPr lang="en-US" baseline="0" dirty="0" smtClean="0"/>
              <a:t>ICON: The Remote Coron Kayak is a paddle of the southern third of coastal Coron. The east, the cultural heartland, is invariably inaccessible November to March as it is battered by a strong easterly, called the </a:t>
            </a:r>
            <a:r>
              <a:rPr lang="en-US" baseline="0" dirty="0" err="1" smtClean="0"/>
              <a:t>amihan</a:t>
            </a:r>
            <a:r>
              <a:rPr lang="en-US" baseline="0" dirty="0" smtClean="0"/>
              <a:t>, in those months. </a:t>
            </a:r>
          </a:p>
          <a:p>
            <a:r>
              <a:rPr lang="en-US" baseline="0" dirty="0" smtClean="0"/>
              <a:t>                                            (((draw </a:t>
            </a:r>
            <a:r>
              <a:rPr lang="en-US" baseline="0" dirty="0" err="1" smtClean="0"/>
              <a:t>amihan</a:t>
            </a:r>
            <a:r>
              <a:rPr lang="en-US" baseline="0" dirty="0" smtClean="0"/>
              <a:t> wind arrows indicating direction from </a:t>
            </a:r>
            <a:r>
              <a:rPr lang="en-US" baseline="0" dirty="0" err="1" smtClean="0"/>
              <a:t>eastnortheast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And at</a:t>
            </a:r>
            <a:r>
              <a:rPr lang="en-US" baseline="0" dirty="0" smtClean="0"/>
              <a:t> the core of the Remote Coron Kayak is protecting </a:t>
            </a:r>
            <a:r>
              <a:rPr lang="en-US" baseline="0" dirty="0" err="1" smtClean="0"/>
              <a:t>Coron’s</a:t>
            </a:r>
            <a:r>
              <a:rPr lang="en-US" baseline="0" dirty="0" smtClean="0"/>
              <a:t> environment, which is inextricably linked to preserving Tagbanua culture</a:t>
            </a:r>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Remote Coron Kayak can start from the north or the south,</a:t>
            </a:r>
            <a:r>
              <a:rPr lang="en-US" baseline="0" dirty="0" smtClean="0"/>
              <a:t> depending upon the wind.  From April to November, it’s likely to be from the south.</a:t>
            </a:r>
            <a:endParaRPr lang="en-US" dirty="0" smtClean="0"/>
          </a:p>
          <a:p>
            <a:endParaRPr lang="en-US" dirty="0" smtClean="0"/>
          </a:p>
          <a:p>
            <a:r>
              <a:rPr lang="en-US" dirty="0" smtClean="0"/>
              <a:t>Map icon: Paddlers push off from camp or support boat near the lagoons and beaches of southwest </a:t>
            </a:r>
            <a:r>
              <a:rPr lang="en-US" dirty="0" err="1" smtClean="0"/>
              <a:t>Calis</a:t>
            </a:r>
            <a:r>
              <a:rPr lang="en-US" dirty="0" smtClean="0"/>
              <a:t> Point</a:t>
            </a:r>
          </a:p>
          <a:p>
            <a:r>
              <a:rPr lang="en-US" dirty="0" smtClean="0"/>
              <a:t>               Point</a:t>
            </a:r>
            <a:r>
              <a:rPr lang="en-US" baseline="0" dirty="0" smtClean="0"/>
              <a:t> out the deep undercuts through to Cathedral Cave</a:t>
            </a:r>
          </a:p>
          <a:p>
            <a:r>
              <a:rPr lang="en-US" baseline="0" dirty="0" smtClean="0"/>
              <a:t>               Then it’s the Green Lagoon, a couple of beaches on the way out, one of the which we’ll drop paddle at to swim, stroll</a:t>
            </a:r>
          </a:p>
          <a:p>
            <a:r>
              <a:rPr lang="en-US" baseline="0" dirty="0" smtClean="0"/>
              <a:t>               Then it’s more undercuts, arriving 45 minutes later to hammock beach for an extending break including lunch</a:t>
            </a:r>
          </a:p>
          <a:p>
            <a:r>
              <a:rPr lang="en-US" baseline="0" dirty="0" smtClean="0"/>
              <a:t>                It’s then 15 minute paddle into the Secret Lagoon</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 camp’s beyond a comfortable</a:t>
            </a:r>
            <a:r>
              <a:rPr lang="en-US" baseline="0" dirty="0" smtClean="0"/>
              <a:t> paddle away the start of the Remote Coron Kayak will likely be from the support boat</a:t>
            </a:r>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Briefed the evening before the Remote Coron Kayak, participants paddle from boat, local guide in front, the trip leader &amp; story teller roving between kayakers</a:t>
            </a:r>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a:t>
            </a:r>
            <a:r>
              <a:rPr lang="en-US" baseline="0" dirty="0" smtClean="0"/>
              <a:t> the water, whether speaking to participants in single or double kayaks or as a group, there’s elements of the story of Coron left unsaid: Aguilar—and the children—were given a free choice to be punished or not. A cheeky Australian kid when he learned of the choice commented to Willie that no self-respecting kid would voluntarily accept to be punished. Willie barked back—”Most did”. It’s not about self, but community. Respect and being respected.</a:t>
            </a:r>
          </a:p>
          <a:p>
            <a:endParaRPr lang="en-US" baseline="0" dirty="0" smtClean="0"/>
          </a:p>
          <a:p>
            <a:r>
              <a:rPr lang="en-US" baseline="0" dirty="0" smtClean="0"/>
              <a:t>Icon: Write LORE = LAW</a:t>
            </a:r>
            <a:endParaRPr lang="en-US" dirty="0"/>
          </a:p>
        </p:txBody>
      </p:sp>
      <p:sp>
        <p:nvSpPr>
          <p:cNvPr id="4" name="Slide Number Placeholder 3"/>
          <p:cNvSpPr>
            <a:spLocks noGrp="1"/>
          </p:cNvSpPr>
          <p:nvPr>
            <p:ph type="sldNum" sz="quarter" idx="10"/>
          </p:nvPr>
        </p:nvSpPr>
        <p:spPr/>
        <p:txBody>
          <a:bodyPr/>
          <a:lstStyle/>
          <a:p>
            <a:fld id="{E5D74A98-A64F-41C0-84C7-76B774463A4F}"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A2B89C-EA0B-4ED6-B5B3-1D5708E117C0}" type="datetimeFigureOut">
              <a:rPr lang="en-US" smtClean="0"/>
              <a:pPr/>
              <a:t>8/16/2020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027A0-940A-4474-BBF5-00DAAEBB838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A2B89C-EA0B-4ED6-B5B3-1D5708E117C0}" type="datetimeFigureOut">
              <a:rPr lang="en-US" smtClean="0"/>
              <a:pPr/>
              <a:t>8/16/2020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027A0-940A-4474-BBF5-00DAAEBB838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A2B89C-EA0B-4ED6-B5B3-1D5708E117C0}" type="datetimeFigureOut">
              <a:rPr lang="en-US" smtClean="0"/>
              <a:pPr/>
              <a:t>8/16/2020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027A0-940A-4474-BBF5-00DAAEBB838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A2B89C-EA0B-4ED6-B5B3-1D5708E117C0}" type="datetimeFigureOut">
              <a:rPr lang="en-US" smtClean="0"/>
              <a:pPr/>
              <a:t>8/16/2020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027A0-940A-4474-BBF5-00DAAEBB838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A2B89C-EA0B-4ED6-B5B3-1D5708E117C0}" type="datetimeFigureOut">
              <a:rPr lang="en-US" smtClean="0"/>
              <a:pPr/>
              <a:t>8/16/2020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027A0-940A-4474-BBF5-00DAAEBB838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A2B89C-EA0B-4ED6-B5B3-1D5708E117C0}" type="datetimeFigureOut">
              <a:rPr lang="en-US" smtClean="0"/>
              <a:pPr/>
              <a:t>8/16/2020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027A0-940A-4474-BBF5-00DAAEBB838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A2B89C-EA0B-4ED6-B5B3-1D5708E117C0}" type="datetimeFigureOut">
              <a:rPr lang="en-US" smtClean="0"/>
              <a:pPr/>
              <a:t>8/16/2020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1027A0-940A-4474-BBF5-00DAAEBB838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A2B89C-EA0B-4ED6-B5B3-1D5708E117C0}" type="datetimeFigureOut">
              <a:rPr lang="en-US" smtClean="0"/>
              <a:pPr/>
              <a:t>8/16/2020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1027A0-940A-4474-BBF5-00DAAEBB838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2B89C-EA0B-4ED6-B5B3-1D5708E117C0}" type="datetimeFigureOut">
              <a:rPr lang="en-US" smtClean="0"/>
              <a:pPr/>
              <a:t>8/16/2020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1027A0-940A-4474-BBF5-00DAAEBB838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A2B89C-EA0B-4ED6-B5B3-1D5708E117C0}" type="datetimeFigureOut">
              <a:rPr lang="en-US" smtClean="0"/>
              <a:pPr/>
              <a:t>8/16/2020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027A0-940A-4474-BBF5-00DAAEBB838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A2B89C-EA0B-4ED6-B5B3-1D5708E117C0}" type="datetimeFigureOut">
              <a:rPr lang="en-US" smtClean="0"/>
              <a:pPr/>
              <a:t>8/16/2020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027A0-940A-4474-BBF5-00DAAEBB838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2B89C-EA0B-4ED6-B5B3-1D5708E117C0}" type="datetimeFigureOut">
              <a:rPr lang="en-US" smtClean="0"/>
              <a:pPr/>
              <a:t>8/16/2020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027A0-940A-4474-BBF5-00DAAEBB838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Greg Hutchinson_Task5_Presentation</a:t>
            </a:r>
            <a:endParaRPr lang="en-US" sz="3200" dirty="0"/>
          </a:p>
        </p:txBody>
      </p:sp>
      <p:pic>
        <p:nvPicPr>
          <p:cNvPr id="2050" name="Picture 2" descr="C:\Users\Asus\Documents\CDU Environment course\Silence of the lagoons pix\DSCN0751.JPG"/>
          <p:cNvPicPr>
            <a:picLocks noChangeAspect="1" noChangeArrowheads="1"/>
          </p:cNvPicPr>
          <p:nvPr/>
        </p:nvPicPr>
        <p:blipFill>
          <a:blip r:embed="rId2" cstate="print"/>
          <a:srcRect/>
          <a:stretch>
            <a:fillRect/>
          </a:stretch>
        </p:blipFill>
        <p:spPr bwMode="auto">
          <a:xfrm>
            <a:off x="1905000" y="1447800"/>
            <a:ext cx="5394960" cy="5138637"/>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Access to launch point by large outrigger </a:t>
            </a:r>
            <a:r>
              <a:rPr lang="en-US" dirty="0" err="1" smtClean="0"/>
              <a:t>banca</a:t>
            </a:r>
            <a:endParaRPr lang="en-US" dirty="0"/>
          </a:p>
        </p:txBody>
      </p:sp>
      <p:sp>
        <p:nvSpPr>
          <p:cNvPr id="4" name="Text Placeholder 3"/>
          <p:cNvSpPr>
            <a:spLocks noGrp="1"/>
          </p:cNvSpPr>
          <p:nvPr>
            <p:ph type="body" sz="half" idx="2"/>
          </p:nvPr>
        </p:nvSpPr>
        <p:spPr/>
        <p:txBody>
          <a:bodyPr/>
          <a:lstStyle/>
          <a:p>
            <a:r>
              <a:rPr lang="en-US" dirty="0" smtClean="0"/>
              <a:t>Native boat so convenient for kayak support, carries the provisions and camping gear—and, with the participants, the full team: 3-person boat crew, camp manager, cook, guide, tour leader, sports therapist</a:t>
            </a:r>
            <a:endParaRPr lang="en-US" dirty="0"/>
          </a:p>
        </p:txBody>
      </p:sp>
      <p:pic>
        <p:nvPicPr>
          <p:cNvPr id="11266" name="Picture 2" descr="C:\Users\Asus\Pictures\2017-11-08\P1020679 (1).JPG"/>
          <p:cNvPicPr>
            <a:picLocks noGrp="1" noChangeAspect="1" noChangeArrowheads="1"/>
          </p:cNvPicPr>
          <p:nvPr>
            <p:ph type="pic" idx="1"/>
          </p:nvPr>
        </p:nvPicPr>
        <p:blipFill>
          <a:blip r:embed="rId3" cstate="print"/>
          <a:srcRect/>
          <a:stretch>
            <a:fillRect/>
          </a:stretch>
        </p:blipFill>
        <p:spPr bwMode="auto">
          <a:xfrm>
            <a:off x="1828800" y="609600"/>
            <a:ext cx="5486400" cy="41148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Overnight camp on the eve of the Remote Coron Kayak</a:t>
            </a:r>
            <a:endParaRPr lang="en-US" dirty="0"/>
          </a:p>
        </p:txBody>
      </p:sp>
      <p:pic>
        <p:nvPicPr>
          <p:cNvPr id="5" name="Picture Placeholder 4" descr="DSCN0181.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p:txBody>
          <a:bodyPr/>
          <a:lstStyle/>
          <a:p>
            <a:r>
              <a:rPr lang="en-US" dirty="0" smtClean="0"/>
              <a:t>Around the campfire stories are told of Noise &amp; Punishment, how a politician caned whips the physical environment in to shape, and how boisterous children are not spared the rod for cultural desecration</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This Elder, Willie, proudly waxes lyrical about punishment, stunning the children </a:t>
            </a:r>
            <a:endParaRPr lang="en-US" dirty="0"/>
          </a:p>
        </p:txBody>
      </p:sp>
      <p:sp>
        <p:nvSpPr>
          <p:cNvPr id="4" name="Text Placeholder 3"/>
          <p:cNvSpPr>
            <a:spLocks noGrp="1"/>
          </p:cNvSpPr>
          <p:nvPr>
            <p:ph type="body" sz="half" idx="2"/>
          </p:nvPr>
        </p:nvSpPr>
        <p:spPr/>
        <p:txBody>
          <a:bodyPr>
            <a:normAutofit/>
          </a:bodyPr>
          <a:lstStyle/>
          <a:p>
            <a:r>
              <a:rPr lang="en-US" dirty="0" smtClean="0"/>
              <a:t>Whether the local politician Aguilar got whipped 10 or 30 times, or the talk of children getting the same treatment is just that – talk – the fact is there’s hardly a tree out of place, proving that from folklore law emerges</a:t>
            </a:r>
            <a:endParaRPr lang="en-US" dirty="0"/>
          </a:p>
        </p:txBody>
      </p:sp>
      <p:pic>
        <p:nvPicPr>
          <p:cNvPr id="12290" name="Picture 2" descr="C:\Users\Asus\Documents\CDU Environment course\Silence of the lagoons pix\circlecorontinneyapr14 066.JPG"/>
          <p:cNvPicPr>
            <a:picLocks noGrp="1" noChangeAspect="1" noChangeArrowheads="1"/>
          </p:cNvPicPr>
          <p:nvPr>
            <p:ph type="pic" idx="1"/>
          </p:nvPr>
        </p:nvPicPr>
        <p:blipFill>
          <a:blip r:embed="rId3" cstate="print"/>
          <a:srcRect t="25000" b="25000"/>
          <a:stretch>
            <a:fillRect/>
          </a:stretch>
        </p:blipFill>
        <p:spPr bwMode="auto">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Message</a:t>
            </a:r>
            <a:endParaRPr lang="en-US" dirty="0"/>
          </a:p>
        </p:txBody>
      </p:sp>
      <p:pic>
        <p:nvPicPr>
          <p:cNvPr id="5" name="Picture Placeholder 4" descr="DSCN1031 (3).JPG"/>
          <p:cNvPicPr>
            <a:picLocks noGrp="1" noChangeAspect="1"/>
          </p:cNvPicPr>
          <p:nvPr>
            <p:ph type="pic" idx="1"/>
          </p:nvPr>
        </p:nvPicPr>
        <p:blipFill>
          <a:blip r:embed="rId2" cstate="print"/>
          <a:srcRect t="6706" b="6706"/>
          <a:stretch>
            <a:fillRect/>
          </a:stretch>
        </p:blipFill>
        <p:spPr/>
      </p:pic>
      <p:sp>
        <p:nvSpPr>
          <p:cNvPr id="4" name="Text Placeholder 3"/>
          <p:cNvSpPr>
            <a:spLocks noGrp="1"/>
          </p:cNvSpPr>
          <p:nvPr>
            <p:ph type="body" sz="half" idx="2"/>
          </p:nvPr>
        </p:nvSpPr>
        <p:spPr/>
        <p:txBody>
          <a:bodyPr>
            <a:noAutofit/>
          </a:bodyPr>
          <a:lstStyle/>
          <a:p>
            <a:r>
              <a:rPr lang="en-US" sz="2400" dirty="0" smtClean="0"/>
              <a:t>Dwarfed by towering cliffs. Hypnotized by  pulsating waves. Spellbound by a sacred lagoon. Awed by the island’s custodians</a:t>
            </a:r>
          </a:p>
          <a:p>
            <a:endParaRPr 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Minor Message</a:t>
            </a:r>
            <a:endParaRPr lang="en-US" dirty="0"/>
          </a:p>
        </p:txBody>
      </p:sp>
      <p:pic>
        <p:nvPicPr>
          <p:cNvPr id="5" name="Picture Placeholder 4" descr="DSCN0164.JPG"/>
          <p:cNvPicPr>
            <a:picLocks noGrp="1" noChangeAspect="1"/>
          </p:cNvPicPr>
          <p:nvPr>
            <p:ph type="pic" idx="1"/>
          </p:nvPr>
        </p:nvPicPr>
        <p:blipFill>
          <a:blip r:embed="rId2" cstate="print"/>
          <a:srcRect/>
          <a:stretch>
            <a:fillRect/>
          </a:stretch>
        </p:blipFill>
        <p:spPr/>
      </p:pic>
      <p:sp>
        <p:nvSpPr>
          <p:cNvPr id="4" name="Text Placeholder 3"/>
          <p:cNvSpPr>
            <a:spLocks noGrp="1"/>
          </p:cNvSpPr>
          <p:nvPr>
            <p:ph type="body" sz="half" idx="2"/>
          </p:nvPr>
        </p:nvSpPr>
        <p:spPr/>
        <p:txBody>
          <a:bodyPr>
            <a:normAutofit fontScale="77500" lnSpcReduction="20000"/>
          </a:bodyPr>
          <a:lstStyle/>
          <a:p>
            <a:r>
              <a:rPr lang="en-US" sz="2400" b="1" dirty="0" smtClean="0"/>
              <a:t>Bob Dylan: “Time is an ocean but it ends at the shore”. Except in </a:t>
            </a:r>
            <a:r>
              <a:rPr lang="en-US" sz="2400" b="1" dirty="0" err="1" smtClean="0"/>
              <a:t>Coron’s</a:t>
            </a:r>
            <a:r>
              <a:rPr lang="en-US" sz="2400" b="1" dirty="0" smtClean="0"/>
              <a:t> undercut cliffs when it flies like “a jet plane, it moves too fast”.</a:t>
            </a:r>
          </a:p>
          <a:p>
            <a:endParaRPr lang="en-US"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Second Minor Message</a:t>
            </a:r>
            <a:endParaRPr lang="en-US" dirty="0"/>
          </a:p>
        </p:txBody>
      </p:sp>
      <p:pic>
        <p:nvPicPr>
          <p:cNvPr id="5" name="Picture Placeholder 4" descr="P1010050.JPG"/>
          <p:cNvPicPr>
            <a:picLocks noGrp="1" noChangeAspect="1"/>
          </p:cNvPicPr>
          <p:nvPr>
            <p:ph type="pic" idx="1"/>
          </p:nvPr>
        </p:nvPicPr>
        <p:blipFill>
          <a:blip r:embed="rId2" cstate="print"/>
          <a:srcRect/>
          <a:stretch>
            <a:fillRect/>
          </a:stretch>
        </p:blipFill>
        <p:spPr>
          <a:xfrm>
            <a:off x="1600200" y="685800"/>
            <a:ext cx="5486400" cy="4114800"/>
          </a:xfrm>
        </p:spPr>
      </p:pic>
      <p:sp>
        <p:nvSpPr>
          <p:cNvPr id="4" name="Text Placeholder 3"/>
          <p:cNvSpPr>
            <a:spLocks noGrp="1"/>
          </p:cNvSpPr>
          <p:nvPr>
            <p:ph type="body" sz="half" idx="2"/>
          </p:nvPr>
        </p:nvSpPr>
        <p:spPr/>
        <p:txBody>
          <a:bodyPr>
            <a:noAutofit/>
          </a:bodyPr>
          <a:lstStyle/>
          <a:p>
            <a:r>
              <a:rPr lang="en-US" sz="2400" b="1" dirty="0" smtClean="0"/>
              <a:t>From time-tunnel to tranquil waters: gliding to kayaking nirvana one paddle stroke at a time </a:t>
            </a:r>
            <a:endParaRPr lang="en-US" sz="24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Third Minor Message: Learn the lingo of the lagoon if you want to chat</a:t>
            </a:r>
            <a:endParaRPr lang="en-US" dirty="0"/>
          </a:p>
        </p:txBody>
      </p:sp>
      <p:pic>
        <p:nvPicPr>
          <p:cNvPr id="5" name="Picture Placeholder 4" descr="P1020227.JPG"/>
          <p:cNvPicPr>
            <a:picLocks noGrp="1" noChangeAspect="1"/>
          </p:cNvPicPr>
          <p:nvPr>
            <p:ph type="pic" idx="1"/>
          </p:nvPr>
        </p:nvPicPr>
        <p:blipFill>
          <a:blip r:embed="rId2" cstate="print"/>
          <a:srcRect/>
          <a:stretch>
            <a:fillRect/>
          </a:stretch>
        </p:blipFill>
        <p:spPr/>
      </p:pic>
      <p:sp>
        <p:nvSpPr>
          <p:cNvPr id="4" name="Text Placeholder 3"/>
          <p:cNvSpPr>
            <a:spLocks noGrp="1"/>
          </p:cNvSpPr>
          <p:nvPr>
            <p:ph type="body" sz="half" idx="2"/>
          </p:nvPr>
        </p:nvSpPr>
        <p:spPr/>
        <p:txBody>
          <a:bodyPr>
            <a:normAutofit lnSpcReduction="10000"/>
          </a:bodyPr>
          <a:lstStyle/>
          <a:p>
            <a:r>
              <a:rPr lang="en-US" sz="2400" b="1" dirty="0" smtClean="0"/>
              <a:t>Listen to the Silence: The tribe has spoken</a:t>
            </a:r>
            <a:endParaRPr lang="en-US" sz="24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cave on the foreshore is clan central for these Tagbanua</a:t>
            </a:r>
            <a:endParaRPr lang="en-US" dirty="0"/>
          </a:p>
        </p:txBody>
      </p:sp>
      <p:pic>
        <p:nvPicPr>
          <p:cNvPr id="5" name="Picture Placeholder 4" descr="DSCN0234.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p:txBody>
          <a:bodyPr>
            <a:noAutofit/>
          </a:bodyPr>
          <a:lstStyle/>
          <a:p>
            <a:r>
              <a:rPr lang="en-US" sz="2400" dirty="0" smtClean="0"/>
              <a:t>The remote south &amp; east of Coron is where tourists aren’t and traditional culture is. It’s home to the Giant Octopus.</a:t>
            </a:r>
          </a:p>
          <a:p>
            <a:endParaRPr lang="en-US"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the kayak, snippets are revealed one-on-one as  leader roves among paddlers, local guide up front</a:t>
            </a:r>
            <a:endParaRPr lang="en-US" dirty="0"/>
          </a:p>
        </p:txBody>
      </p:sp>
      <p:pic>
        <p:nvPicPr>
          <p:cNvPr id="5" name="Picture Placeholder 4" descr="DSCN1252.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p:txBody>
          <a:bodyPr/>
          <a:lstStyle/>
          <a:p>
            <a:r>
              <a:rPr lang="en-US" dirty="0" smtClean="0"/>
              <a:t>Meet  roving story teller, author, former foreign correspondent and kayaking enthusiast Greg Hutchinson</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main narrative of Noise &amp; Punishment, Birds Nest Caves &amp; Super human feats are kept for the group </a:t>
            </a:r>
            <a:endParaRPr lang="en-US" dirty="0"/>
          </a:p>
        </p:txBody>
      </p:sp>
      <p:pic>
        <p:nvPicPr>
          <p:cNvPr id="5" name="Picture Placeholder 4" descr="1 Mabuhay magazine Coron CGH story.jpg"/>
          <p:cNvPicPr>
            <a:picLocks noGrp="1" noChangeAspect="1"/>
          </p:cNvPicPr>
          <p:nvPr>
            <p:ph type="pic" idx="1"/>
          </p:nvPr>
        </p:nvPicPr>
        <p:blipFill>
          <a:blip r:embed="rId3" cstate="print"/>
          <a:srcRect t="21875" b="21875"/>
          <a:stretch>
            <a:fillRect/>
          </a:stretch>
        </p:blipFill>
        <p:spPr/>
      </p:pic>
      <p:sp>
        <p:nvSpPr>
          <p:cNvPr id="4" name="Text Placeholder 3"/>
          <p:cNvSpPr>
            <a:spLocks noGrp="1"/>
          </p:cNvSpPr>
          <p:nvPr>
            <p:ph type="body" sz="half" idx="2"/>
          </p:nvPr>
        </p:nvSpPr>
        <p:spPr/>
        <p:txBody>
          <a:bodyPr>
            <a:noAutofit/>
          </a:bodyPr>
          <a:lstStyle/>
          <a:p>
            <a:r>
              <a:rPr lang="en-US" sz="2400" dirty="0" smtClean="0"/>
              <a:t>Making a raft of kayaks, perhaps sharing a snack, discussion proceeds</a:t>
            </a: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Greg </a:t>
            </a:r>
            <a:r>
              <a:rPr lang="en-US" dirty="0" err="1" smtClean="0"/>
              <a:t>Hutchinson_task</a:t>
            </a:r>
            <a:r>
              <a:rPr lang="en-US" dirty="0" smtClean="0"/>
              <a:t> 5</a:t>
            </a:r>
            <a:br>
              <a:rPr lang="en-US" dirty="0" smtClean="0"/>
            </a:br>
            <a:r>
              <a:rPr lang="en-US" dirty="0" smtClean="0"/>
              <a:t>Presentation </a:t>
            </a:r>
            <a:endParaRPr lang="en-US" dirty="0"/>
          </a:p>
        </p:txBody>
      </p:sp>
      <p:sp>
        <p:nvSpPr>
          <p:cNvPr id="3" name="Subtitle 2"/>
          <p:cNvSpPr>
            <a:spLocks noGrp="1"/>
          </p:cNvSpPr>
          <p:nvPr>
            <p:ph type="subTitle" idx="1"/>
          </p:nvPr>
        </p:nvSpPr>
        <p:spPr/>
        <p:txBody>
          <a:bodyPr>
            <a:normAutofit fontScale="25000" lnSpcReduction="20000"/>
          </a:bodyPr>
          <a:lstStyle/>
          <a:p>
            <a:r>
              <a:rPr lang="en-US" sz="14800" b="1" dirty="0" smtClean="0">
                <a:solidFill>
                  <a:srgbClr val="00B0F0"/>
                </a:solidFill>
              </a:rPr>
              <a:t>Remote Coron Kayak</a:t>
            </a:r>
          </a:p>
          <a:p>
            <a:r>
              <a:rPr lang="en-US" sz="7400" b="1" dirty="0" smtClean="0">
                <a:solidFill>
                  <a:srgbClr val="00B050"/>
                </a:solidFill>
              </a:rPr>
              <a:t>From time-tunnels to secret lagoon: Explore the spectacular indigenous heartland of Coron on a guided paddle that  leaves kayakers speechless – literally!</a:t>
            </a:r>
          </a:p>
          <a:p>
            <a:endParaRPr lang="en-US" sz="5400" b="1" dirty="0" smtClean="0">
              <a:solidFill>
                <a:srgbClr val="00B050"/>
              </a:solidFill>
            </a:endParaRPr>
          </a:p>
          <a:p>
            <a:r>
              <a:rPr lang="en-US" sz="2000" b="1" dirty="0" smtClean="0">
                <a:solidFill>
                  <a:srgbClr val="00B050"/>
                </a:solidFill>
              </a:rPr>
              <a:t> </a:t>
            </a:r>
            <a:endParaRPr lang="en-US" sz="2000" b="1" dirty="0">
              <a:solidFill>
                <a:srgbClr val="00B050"/>
              </a:solidFill>
            </a:endParaRPr>
          </a:p>
        </p:txBody>
      </p:sp>
      <p:pic>
        <p:nvPicPr>
          <p:cNvPr id="1026" name="Picture 2" descr="C:\Users\Asus\Desktop\Tribal Logo copy.jpg"/>
          <p:cNvPicPr>
            <a:picLocks noChangeAspect="1" noChangeArrowheads="1"/>
          </p:cNvPicPr>
          <p:nvPr/>
        </p:nvPicPr>
        <p:blipFill>
          <a:blip r:embed="rId3" cstate="print"/>
          <a:srcRect/>
          <a:stretch>
            <a:fillRect/>
          </a:stretch>
        </p:blipFill>
        <p:spPr bwMode="auto">
          <a:xfrm>
            <a:off x="1066800" y="0"/>
            <a:ext cx="7010400" cy="3401568"/>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Winning ancestral domain’s been a huge advance</a:t>
            </a:r>
            <a:endParaRPr lang="en-US" dirty="0"/>
          </a:p>
        </p:txBody>
      </p:sp>
      <p:pic>
        <p:nvPicPr>
          <p:cNvPr id="5" name="Picture Placeholder 4" descr="116336292_312499710098492_8683965047196563224_n.jpg"/>
          <p:cNvPicPr>
            <a:picLocks noGrp="1" noChangeAspect="1"/>
          </p:cNvPicPr>
          <p:nvPr>
            <p:ph type="pic" idx="1"/>
          </p:nvPr>
        </p:nvPicPr>
        <p:blipFill>
          <a:blip r:embed="rId3"/>
          <a:srcRect t="21875" b="21875"/>
          <a:stretch>
            <a:fillRect/>
          </a:stretch>
        </p:blipFill>
        <p:spPr/>
      </p:pic>
      <p:sp>
        <p:nvSpPr>
          <p:cNvPr id="4" name="Text Placeholder 3"/>
          <p:cNvSpPr>
            <a:spLocks noGrp="1"/>
          </p:cNvSpPr>
          <p:nvPr>
            <p:ph type="body" sz="half" idx="2"/>
          </p:nvPr>
        </p:nvSpPr>
        <p:spPr/>
        <p:txBody>
          <a:bodyPr>
            <a:noAutofit/>
          </a:bodyPr>
          <a:lstStyle/>
          <a:p>
            <a:r>
              <a:rPr lang="en-US" sz="1800" dirty="0" smtClean="0"/>
              <a:t>Achieved quickly, thwarting dispossession, cultural and environmental  degradation. Getting the word out fast &amp; accurately fixes the narrative, avoids history’s rewriting</a:t>
            </a:r>
            <a:endParaRPr lang="en-US" sz="1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People power 15 years apart finished two corrupt presidents, and inspired people globally to act  </a:t>
            </a:r>
            <a:endParaRPr lang="en-US" dirty="0"/>
          </a:p>
        </p:txBody>
      </p:sp>
      <p:pic>
        <p:nvPicPr>
          <p:cNvPr id="5" name="Picture Placeholder 4" descr="P1030968.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p:txBody>
          <a:bodyPr>
            <a:normAutofit fontScale="92500"/>
          </a:bodyPr>
          <a:lstStyle/>
          <a:p>
            <a:r>
              <a:rPr lang="en-US" sz="2000" b="1" dirty="0" smtClean="0"/>
              <a:t>The Tagbanua were empowered, their sea and land rights a world first, ensuring </a:t>
            </a:r>
            <a:r>
              <a:rPr lang="en-US" sz="2000" b="1" dirty="0" err="1" smtClean="0"/>
              <a:t>Coron’s</a:t>
            </a:r>
            <a:r>
              <a:rPr lang="en-US" sz="2000" b="1" dirty="0" smtClean="0"/>
              <a:t> sustainability </a:t>
            </a:r>
            <a:endParaRPr lang="en-US" sz="20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Enter the time-tunnel</a:t>
            </a:r>
            <a:endParaRPr lang="en-US" dirty="0"/>
          </a:p>
        </p:txBody>
      </p:sp>
      <p:pic>
        <p:nvPicPr>
          <p:cNvPr id="5" name="Picture Placeholder 4" descr="P1030194.JPG"/>
          <p:cNvPicPr>
            <a:picLocks noGrp="1" noChangeAspect="1"/>
          </p:cNvPicPr>
          <p:nvPr>
            <p:ph type="pic" idx="1"/>
          </p:nvPr>
        </p:nvPicPr>
        <p:blipFill>
          <a:blip r:embed="rId2" cstate="print"/>
          <a:srcRect/>
          <a:stretch>
            <a:fillRect/>
          </a:stretch>
        </p:blipFill>
        <p:spPr/>
      </p:pic>
      <p:sp>
        <p:nvSpPr>
          <p:cNvPr id="4" name="Text Placeholder 3"/>
          <p:cNvSpPr>
            <a:spLocks noGrp="1"/>
          </p:cNvSpPr>
          <p:nvPr>
            <p:ph type="body" sz="half" idx="2"/>
          </p:nvPr>
        </p:nvSpPr>
        <p:spPr/>
        <p:txBody>
          <a:bodyPr>
            <a:normAutofit fontScale="92500"/>
          </a:bodyPr>
          <a:lstStyle/>
          <a:p>
            <a:r>
              <a:rPr lang="en-US" dirty="0" smtClean="0"/>
              <a:t>Caves disorient, do funny things to the mind, making time slip by. Time does fly in the undercuts but a paddler’s orientation is if anything accentuated by the sun’s spotlight of the scene  projected beyond the shadowed undercut</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Bird nest caves above, cultivated seaweed below</a:t>
            </a:r>
            <a:endParaRPr lang="en-US" dirty="0"/>
          </a:p>
        </p:txBody>
      </p:sp>
      <p:pic>
        <p:nvPicPr>
          <p:cNvPr id="5" name="Picture Placeholder 4" descr="DSCN0185.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p:txBody>
          <a:bodyPr>
            <a:normAutofit lnSpcReduction="10000"/>
          </a:bodyPr>
          <a:lstStyle/>
          <a:p>
            <a:r>
              <a:rPr lang="en-US" dirty="0" smtClean="0"/>
              <a:t>Birds nest are worth their weight in gold—literally</a:t>
            </a:r>
          </a:p>
          <a:p>
            <a:r>
              <a:rPr lang="en-US" dirty="0" smtClean="0"/>
              <a:t>Seaweed are of two kinds: commercial </a:t>
            </a:r>
            <a:r>
              <a:rPr lang="en-US" dirty="0" err="1" smtClean="0"/>
              <a:t>carrageenan</a:t>
            </a:r>
            <a:r>
              <a:rPr lang="en-US" dirty="0" smtClean="0"/>
              <a:t> and salad seaweed</a:t>
            </a:r>
          </a:p>
          <a:p>
            <a:r>
              <a:rPr lang="en-US" dirty="0" smtClean="0"/>
              <a:t>All up, a Tagbanua family is looking at earning  500,000 pesos a year</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Beach break. Wonder the beach. Wander what’s over the forested vertical ridge rising 200 </a:t>
            </a:r>
            <a:r>
              <a:rPr lang="en-US" dirty="0" err="1" smtClean="0"/>
              <a:t>metres</a:t>
            </a:r>
            <a:r>
              <a:rPr lang="en-US" dirty="0" smtClean="0"/>
              <a:t> above</a:t>
            </a:r>
            <a:endParaRPr lang="en-US" dirty="0"/>
          </a:p>
        </p:txBody>
      </p:sp>
      <p:pic>
        <p:nvPicPr>
          <p:cNvPr id="5" name="Picture Placeholder 4" descr="DSCN0290.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p:txBody>
          <a:bodyPr>
            <a:noAutofit/>
          </a:bodyPr>
          <a:lstStyle/>
          <a:p>
            <a:r>
              <a:rPr lang="en-US" sz="1800" dirty="0" smtClean="0"/>
              <a:t>The what is </a:t>
            </a:r>
            <a:r>
              <a:rPr lang="en-US" sz="1800" dirty="0" err="1" smtClean="0"/>
              <a:t>nipa</a:t>
            </a:r>
            <a:r>
              <a:rPr lang="en-US" sz="1800" dirty="0" smtClean="0"/>
              <a:t> palm and bamboo.  For the how you look down at the stone-hard calloused feet of Willie, now in his 70s, and still climbing cliffs barefoot</a:t>
            </a:r>
            <a:endParaRPr lang="en-US" sz="1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Sea pulsates beneath the overhangs </a:t>
            </a:r>
            <a:endParaRPr lang="en-US" dirty="0"/>
          </a:p>
        </p:txBody>
      </p:sp>
      <p:pic>
        <p:nvPicPr>
          <p:cNvPr id="5" name="Picture Placeholder 4" descr="circlecorontinneyapr14 108.JPG"/>
          <p:cNvPicPr>
            <a:picLocks noGrp="1" noChangeAspect="1"/>
          </p:cNvPicPr>
          <p:nvPr>
            <p:ph type="pic" idx="1"/>
          </p:nvPr>
        </p:nvPicPr>
        <p:blipFill>
          <a:blip r:embed="rId3" cstate="print"/>
          <a:srcRect l="5556" r="5556"/>
          <a:stretch>
            <a:fillRect/>
          </a:stretch>
        </p:blipFill>
        <p:spPr/>
      </p:pic>
      <p:sp>
        <p:nvSpPr>
          <p:cNvPr id="4" name="Text Placeholder 3"/>
          <p:cNvSpPr>
            <a:spLocks noGrp="1"/>
          </p:cNvSpPr>
          <p:nvPr>
            <p:ph type="body" sz="half" idx="2"/>
          </p:nvPr>
        </p:nvSpPr>
        <p:spPr/>
        <p:txBody>
          <a:bodyPr>
            <a:noAutofit/>
          </a:bodyPr>
          <a:lstStyle/>
          <a:p>
            <a:r>
              <a:rPr lang="en-US" sz="2000" dirty="0" smtClean="0"/>
              <a:t>Time passages shared with </a:t>
            </a:r>
            <a:r>
              <a:rPr lang="en-US" sz="2000" dirty="0" err="1" smtClean="0"/>
              <a:t>swiftlets</a:t>
            </a:r>
            <a:r>
              <a:rPr lang="en-US" sz="2000" dirty="0" smtClean="0"/>
              <a:t> and bats, cormorants and the occasional sea eagle</a:t>
            </a:r>
            <a:endParaRPr lang="en-US"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Transition &amp; Reflection</a:t>
            </a:r>
            <a:endParaRPr lang="en-US" dirty="0"/>
          </a:p>
        </p:txBody>
      </p:sp>
      <p:pic>
        <p:nvPicPr>
          <p:cNvPr id="5" name="Picture Placeholder 4" descr="circlecorontinneyapr14 025.JPG"/>
          <p:cNvPicPr>
            <a:picLocks noGrp="1" noChangeAspect="1"/>
          </p:cNvPicPr>
          <p:nvPr>
            <p:ph type="pic" idx="1"/>
          </p:nvPr>
        </p:nvPicPr>
        <p:blipFill>
          <a:blip r:embed="rId2" cstate="print"/>
          <a:srcRect l="5556" r="5556"/>
          <a:stretch>
            <a:fillRect/>
          </a:stretch>
        </p:blipFill>
        <p:spPr/>
      </p:pic>
      <p:sp>
        <p:nvSpPr>
          <p:cNvPr id="4" name="Text Placeholder 3"/>
          <p:cNvSpPr>
            <a:spLocks noGrp="1"/>
          </p:cNvSpPr>
          <p:nvPr>
            <p:ph type="body" sz="half" idx="2"/>
          </p:nvPr>
        </p:nvSpPr>
        <p:spPr/>
        <p:txBody>
          <a:bodyPr>
            <a:noAutofit/>
          </a:bodyPr>
          <a:lstStyle/>
          <a:p>
            <a:r>
              <a:rPr lang="en-US" sz="1800" dirty="0" smtClean="0"/>
              <a:t>Rest for the wicked ahead of lunch. Yes, that’s the story teller slumbering in his </a:t>
            </a:r>
            <a:r>
              <a:rPr lang="en-US" sz="1800" dirty="0" err="1" smtClean="0"/>
              <a:t>duyan</a:t>
            </a:r>
            <a:r>
              <a:rPr lang="en-US" sz="1800" dirty="0" smtClean="0"/>
              <a:t> (string hammock) </a:t>
            </a:r>
            <a:endParaRPr lang="en-US" sz="1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Tidal Alarm</a:t>
            </a:r>
            <a:endParaRPr lang="en-US" dirty="0"/>
          </a:p>
        </p:txBody>
      </p:sp>
      <p:pic>
        <p:nvPicPr>
          <p:cNvPr id="5" name="Picture Placeholder 4" descr="P1000894.JPG"/>
          <p:cNvPicPr>
            <a:picLocks noGrp="1" noChangeAspect="1"/>
          </p:cNvPicPr>
          <p:nvPr>
            <p:ph type="pic" idx="1"/>
          </p:nvPr>
        </p:nvPicPr>
        <p:blipFill>
          <a:blip r:embed="rId3" cstate="print"/>
          <a:srcRect/>
          <a:stretch>
            <a:fillRect/>
          </a:stretch>
        </p:blipFill>
        <p:spPr/>
      </p:pic>
      <p:sp>
        <p:nvSpPr>
          <p:cNvPr id="4" name="Text Placeholder 3"/>
          <p:cNvSpPr>
            <a:spLocks noGrp="1"/>
          </p:cNvSpPr>
          <p:nvPr>
            <p:ph type="body" sz="half" idx="2"/>
          </p:nvPr>
        </p:nvSpPr>
        <p:spPr/>
        <p:txBody>
          <a:bodyPr/>
          <a:lstStyle/>
          <a:p>
            <a:r>
              <a:rPr lang="en-US" dirty="0" smtClean="0"/>
              <a:t>When you don’t want to miss lunch</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slit in the limestone heralds a silent world</a:t>
            </a:r>
            <a:endParaRPr lang="en-US" dirty="0"/>
          </a:p>
        </p:txBody>
      </p:sp>
      <p:pic>
        <p:nvPicPr>
          <p:cNvPr id="5" name="Picture Placeholder 4" descr="P1020211.JPG"/>
          <p:cNvPicPr>
            <a:picLocks noGrp="1" noChangeAspect="1"/>
          </p:cNvPicPr>
          <p:nvPr>
            <p:ph type="pic" idx="1"/>
          </p:nvPr>
        </p:nvPicPr>
        <p:blipFill>
          <a:blip r:embed="rId3" cstate="print"/>
          <a:srcRect/>
          <a:stretch>
            <a:fillRect/>
          </a:stretch>
        </p:blipFill>
        <p:spPr>
          <a:xfrm rot="5400000">
            <a:off x="1963738" y="742950"/>
            <a:ext cx="4114800" cy="3086100"/>
          </a:xfrm>
        </p:spPr>
      </p:pic>
      <p:sp>
        <p:nvSpPr>
          <p:cNvPr id="4" name="Text Placeholder 3"/>
          <p:cNvSpPr>
            <a:spLocks noGrp="1"/>
          </p:cNvSpPr>
          <p:nvPr>
            <p:ph type="body" sz="half" idx="2"/>
          </p:nvPr>
        </p:nvSpPr>
        <p:spPr/>
        <p:txBody>
          <a:bodyPr>
            <a:normAutofit/>
          </a:bodyPr>
          <a:lstStyle/>
          <a:p>
            <a:r>
              <a:rPr lang="en-US" dirty="0" smtClean="0"/>
              <a:t>That’s after leaving hammock beach and weaving through a rock garden of limestone islets and rounding a point and two tiny coves, a paddle of 15 minutes or so.</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 to the Silence: The tribe has spoken</a:t>
            </a:r>
            <a:endParaRPr lang="en-US" dirty="0"/>
          </a:p>
        </p:txBody>
      </p:sp>
      <p:pic>
        <p:nvPicPr>
          <p:cNvPr id="5" name="Picture Placeholder 4" descr="DSCN0135.JPG"/>
          <p:cNvPicPr>
            <a:picLocks noGrp="1" noChangeAspect="1"/>
          </p:cNvPicPr>
          <p:nvPr>
            <p:ph type="pic" idx="1"/>
          </p:nvPr>
        </p:nvPicPr>
        <p:blipFill>
          <a:blip r:embed="rId2" cstate="print"/>
          <a:srcRect/>
          <a:stretch>
            <a:fillRect/>
          </a:stretch>
        </p:blipFill>
        <p:spPr/>
      </p:pic>
      <p:sp>
        <p:nvSpPr>
          <p:cNvPr id="4" name="Text Placeholder 3"/>
          <p:cNvSpPr>
            <a:spLocks noGrp="1"/>
          </p:cNvSpPr>
          <p:nvPr>
            <p:ph type="body" sz="half" idx="2"/>
          </p:nvPr>
        </p:nvSpPr>
        <p:spPr/>
        <p:txBody>
          <a:bodyPr>
            <a:noAutofit/>
          </a:bodyPr>
          <a:lstStyle/>
          <a:p>
            <a:r>
              <a:rPr lang="en-US" sz="2400" dirty="0" smtClean="0"/>
              <a:t>Except if you know the language of the lagoon</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hilippine map1.jpg"/>
          <p:cNvPicPr>
            <a:picLocks noGrp="1" noChangeAspect="1"/>
          </p:cNvPicPr>
          <p:nvPr>
            <p:ph type="pic" idx="1"/>
          </p:nvPr>
        </p:nvPicPr>
        <p:blipFill>
          <a:blip r:embed="rId3"/>
          <a:srcRect t="25250" b="25250"/>
          <a:stretch>
            <a:fillRect/>
          </a:stretch>
        </p:blipFill>
        <p:spPr>
          <a:xfrm>
            <a:off x="2133600" y="2362200"/>
            <a:ext cx="4608512" cy="4114800"/>
          </a:xfrm>
        </p:spPr>
      </p:pic>
      <p:sp>
        <p:nvSpPr>
          <p:cNvPr id="6" name="Title 1"/>
          <p:cNvSpPr txBox="1">
            <a:spLocks/>
          </p:cNvSpPr>
          <p:nvPr/>
        </p:nvSpPr>
        <p:spPr>
          <a:xfrm>
            <a:off x="1752600" y="4800600"/>
            <a:ext cx="5486400" cy="533400"/>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j-lt"/>
                <a:ea typeface="+mj-ea"/>
                <a:cs typeface="+mj-cs"/>
              </a:rPr>
              <a:t> </a:t>
            </a:r>
          </a:p>
        </p:txBody>
      </p:sp>
      <p:sp>
        <p:nvSpPr>
          <p:cNvPr id="9" name="Title 8"/>
          <p:cNvSpPr>
            <a:spLocks noGrp="1"/>
          </p:cNvSpPr>
          <p:nvPr>
            <p:ph type="title"/>
          </p:nvPr>
        </p:nvSpPr>
        <p:spPr>
          <a:xfrm>
            <a:off x="1295400" y="457200"/>
            <a:ext cx="6400800" cy="1295400"/>
          </a:xfrm>
        </p:spPr>
        <p:txBody>
          <a:bodyPr>
            <a:normAutofit fontScale="90000"/>
          </a:bodyPr>
          <a:lstStyle/>
          <a:p>
            <a:r>
              <a:rPr lang="en-US" sz="3600" dirty="0" smtClean="0"/>
              <a:t/>
            </a:r>
            <a:br>
              <a:rPr lang="en-US" sz="3600" dirty="0" smtClean="0"/>
            </a:br>
            <a:r>
              <a:rPr lang="en-US" sz="3600" dirty="0" smtClean="0"/>
              <a:t> </a:t>
            </a:r>
            <a:r>
              <a:rPr lang="en-US" sz="2700" dirty="0" smtClean="0"/>
              <a:t>The Philippines is the world’s second largest island nation and Coron one of the top spots to paddle</a:t>
            </a:r>
            <a:endParaRPr lang="en-US" sz="27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Rare slipper orchids on the limestone walls</a:t>
            </a:r>
            <a:endParaRPr lang="en-US" dirty="0"/>
          </a:p>
        </p:txBody>
      </p:sp>
      <p:pic>
        <p:nvPicPr>
          <p:cNvPr id="5" name="Picture Placeholder 4" descr="DSCN0138.JPG"/>
          <p:cNvPicPr>
            <a:picLocks noGrp="1" noChangeAspect="1"/>
          </p:cNvPicPr>
          <p:nvPr>
            <p:ph type="pic" idx="1"/>
          </p:nvPr>
        </p:nvPicPr>
        <p:blipFill>
          <a:blip r:embed="rId2" cstate="print"/>
          <a:srcRect/>
          <a:stretch>
            <a:fillRect/>
          </a:stretch>
        </p:blipFill>
        <p:spPr/>
      </p:pic>
      <p:sp>
        <p:nvSpPr>
          <p:cNvPr id="4" name="Text Placeholder 3"/>
          <p:cNvSpPr>
            <a:spLocks noGrp="1"/>
          </p:cNvSpPr>
          <p:nvPr>
            <p:ph type="body" sz="half" idx="2"/>
          </p:nvPr>
        </p:nvSpPr>
        <p:spPr/>
        <p:txBody>
          <a:bodyPr>
            <a:normAutofit/>
          </a:bodyPr>
          <a:lstStyle/>
          <a:p>
            <a:r>
              <a:rPr lang="en-US" sz="2000" dirty="0" smtClean="0"/>
              <a:t>And there are caves. And a lake inside the walls</a:t>
            </a:r>
            <a:endParaRPr lang="en-US" sz="2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Exiting the Secret Lagoon: How instructive </a:t>
            </a:r>
            <a:r>
              <a:rPr lang="en-US" smtClean="0"/>
              <a:t>the Silence!</a:t>
            </a:r>
            <a:endParaRPr lang="en-US"/>
          </a:p>
        </p:txBody>
      </p:sp>
      <p:pic>
        <p:nvPicPr>
          <p:cNvPr id="5" name="Picture Placeholder 4" descr="DSCN0145.JPG"/>
          <p:cNvPicPr>
            <a:picLocks noGrp="1" noChangeAspect="1"/>
          </p:cNvPicPr>
          <p:nvPr>
            <p:ph type="pic" idx="1"/>
          </p:nvPr>
        </p:nvPicPr>
        <p:blipFill>
          <a:blip r:embed="rId2" cstate="print"/>
          <a:srcRect/>
          <a:stretch>
            <a:fillRect/>
          </a:stretch>
        </p:blipFill>
        <p:spPr/>
      </p:pic>
      <p:sp>
        <p:nvSpPr>
          <p:cNvPr id="4" name="Text Placeholder 3"/>
          <p:cNvSpPr>
            <a:spLocks noGrp="1"/>
          </p:cNvSpPr>
          <p:nvPr>
            <p:ph type="body" sz="half" idx="2"/>
          </p:nvPr>
        </p:nvSpPr>
        <p:spPr/>
        <p:txBody>
          <a:bodyPr/>
          <a:lstStyle/>
          <a:p>
            <a:r>
              <a:rPr lang="en-US" dirty="0" smtClean="0"/>
              <a:t>Enlightenment  perhaps. Nothingness never</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Cheers to the Tagbanua for the added value their ownership of Coron makes to the destination</a:t>
            </a:r>
            <a:endParaRPr lang="en-US" dirty="0"/>
          </a:p>
        </p:txBody>
      </p:sp>
      <p:pic>
        <p:nvPicPr>
          <p:cNvPr id="5" name="Picture Placeholder 4" descr="DSCN0645.JPG"/>
          <p:cNvPicPr>
            <a:picLocks noGrp="1" noChangeAspect="1"/>
          </p:cNvPicPr>
          <p:nvPr>
            <p:ph type="pic" idx="1"/>
          </p:nvPr>
        </p:nvPicPr>
        <p:blipFill>
          <a:blip r:embed="rId2" cstate="print"/>
          <a:srcRect/>
          <a:stretch>
            <a:fillRect/>
          </a:stretch>
        </p:blipFill>
        <p:spPr/>
      </p:pic>
      <p:sp>
        <p:nvSpPr>
          <p:cNvPr id="4" name="Text Placeholder 3"/>
          <p:cNvSpPr>
            <a:spLocks noGrp="1"/>
          </p:cNvSpPr>
          <p:nvPr>
            <p:ph type="body" sz="half" idx="2"/>
          </p:nvPr>
        </p:nvSpPr>
        <p:spPr/>
        <p:txBody>
          <a:bodyPr>
            <a:normAutofit fontScale="92500" lnSpcReduction="10000"/>
          </a:bodyPr>
          <a:lstStyle/>
          <a:p>
            <a:r>
              <a:rPr lang="en-US" dirty="0" smtClean="0"/>
              <a:t>Might we spare a thought to what the added value of a destination owned and controlled by its indigenous custodians brings to all of us—and what we as visitors can do, or refraining from doing, to further the empowerment of local people where ever we go on this wondrous planet!</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Covering 15 </a:t>
            </a:r>
            <a:r>
              <a:rPr lang="en-US" dirty="0" err="1" smtClean="0"/>
              <a:t>kms</a:t>
            </a:r>
            <a:r>
              <a:rPr lang="en-US" dirty="0" smtClean="0"/>
              <a:t> in a day is a workout for most of us</a:t>
            </a:r>
            <a:endParaRPr lang="en-US" dirty="0"/>
          </a:p>
        </p:txBody>
      </p:sp>
      <p:pic>
        <p:nvPicPr>
          <p:cNvPr id="5" name="Picture Placeholder 4" descr="DSCN0682.JPG"/>
          <p:cNvPicPr>
            <a:picLocks noGrp="1" noChangeAspect="1"/>
          </p:cNvPicPr>
          <p:nvPr>
            <p:ph type="pic" idx="1"/>
          </p:nvPr>
        </p:nvPicPr>
        <p:blipFill>
          <a:blip r:embed="rId3" cstate="print"/>
          <a:srcRect/>
          <a:stretch>
            <a:fillRect/>
          </a:stretch>
        </p:blipFill>
        <p:spPr>
          <a:xfrm rot="5400000">
            <a:off x="2000514" y="818886"/>
            <a:ext cx="4112683" cy="3084512"/>
          </a:xfrm>
        </p:spPr>
      </p:pic>
      <p:sp>
        <p:nvSpPr>
          <p:cNvPr id="4" name="Text Placeholder 3"/>
          <p:cNvSpPr>
            <a:spLocks noGrp="1"/>
          </p:cNvSpPr>
          <p:nvPr>
            <p:ph type="body" sz="half" idx="2"/>
          </p:nvPr>
        </p:nvSpPr>
        <p:spPr/>
        <p:txBody>
          <a:bodyPr>
            <a:noAutofit/>
          </a:bodyPr>
          <a:lstStyle/>
          <a:p>
            <a:r>
              <a:rPr lang="en-US" sz="1800" dirty="0" smtClean="0"/>
              <a:t>Sports massage makes muscles and joints more supple, better preparing paddlers to do the distance. It’s an example of why Tribal Adventures is the award-winning tour company  it is. It paddles the extra mile!</a:t>
            </a:r>
            <a:endParaRPr lang="en-US" sz="1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Form</a:t>
            </a:r>
            <a:endParaRPr lang="en-US" dirty="0"/>
          </a:p>
        </p:txBody>
      </p:sp>
      <p:sp>
        <p:nvSpPr>
          <p:cNvPr id="3" name="Rectangle 2"/>
          <p:cNvSpPr/>
          <p:nvPr/>
        </p:nvSpPr>
        <p:spPr>
          <a:xfrm>
            <a:off x="1447800" y="1752600"/>
            <a:ext cx="6629400" cy="3970318"/>
          </a:xfrm>
          <a:prstGeom prst="rect">
            <a:avLst/>
          </a:prstGeom>
        </p:spPr>
        <p:txBody>
          <a:bodyPr wrap="square">
            <a:spAutoFit/>
          </a:bodyPr>
          <a:lstStyle/>
          <a:p>
            <a:pPr lvl="0"/>
            <a:r>
              <a:rPr lang="en-US" dirty="0" smtClean="0"/>
              <a:t>Proposition: Knowledge of Tagbanua traditions, practices and beliefs enriches the physical experience of kayaking east Coron</a:t>
            </a:r>
          </a:p>
          <a:p>
            <a:r>
              <a:rPr lang="en-US" dirty="0" smtClean="0"/>
              <a:t> </a:t>
            </a:r>
          </a:p>
          <a:p>
            <a:r>
              <a:rPr lang="en-US" dirty="0" smtClean="0"/>
              <a:t>Not effectively conveyed                                </a:t>
            </a:r>
            <a:r>
              <a:rPr lang="en-US" dirty="0" smtClean="0"/>
              <a:t> </a:t>
            </a:r>
            <a:r>
              <a:rPr lang="en-US" dirty="0" smtClean="0"/>
              <a:t>Very effectively conveyed</a:t>
            </a:r>
          </a:p>
          <a:p>
            <a:r>
              <a:rPr lang="en-US" dirty="0" smtClean="0"/>
              <a:t>1                           2                           3                           4                           5</a:t>
            </a:r>
          </a:p>
          <a:p>
            <a:r>
              <a:rPr lang="en-US" dirty="0" smtClean="0"/>
              <a:t> </a:t>
            </a:r>
          </a:p>
          <a:p>
            <a:pPr lvl="0"/>
            <a:r>
              <a:rPr lang="en-US" dirty="0" smtClean="0"/>
              <a:t>Proposition: Kayaking undercut cliffs is akin to caving and losing a sense time</a:t>
            </a:r>
          </a:p>
          <a:p>
            <a:r>
              <a:rPr lang="en-US" dirty="0" smtClean="0"/>
              <a:t>Not effectively conveyed                                </a:t>
            </a:r>
            <a:r>
              <a:rPr lang="en-US" dirty="0" smtClean="0"/>
              <a:t> </a:t>
            </a:r>
            <a:r>
              <a:rPr lang="en-US" dirty="0" smtClean="0"/>
              <a:t>Very effectively conveyed</a:t>
            </a:r>
          </a:p>
          <a:p>
            <a:r>
              <a:rPr lang="en-US" dirty="0" smtClean="0"/>
              <a:t>1                           2                           3                           4                           5</a:t>
            </a:r>
          </a:p>
          <a:p>
            <a:r>
              <a:rPr lang="en-US" dirty="0" smtClean="0"/>
              <a:t> </a:t>
            </a:r>
          </a:p>
          <a:p>
            <a:pPr lvl="0"/>
            <a:r>
              <a:rPr lang="en-US" dirty="0" smtClean="0"/>
              <a:t>Does the presentation compel you to be silent in the Secret Lagoon?</a:t>
            </a:r>
          </a:p>
          <a:p>
            <a:r>
              <a:rPr lang="en-US" dirty="0" smtClean="0"/>
              <a:t>Not effectively  </a:t>
            </a:r>
            <a:r>
              <a:rPr lang="en-US" dirty="0" smtClean="0"/>
              <a:t>conveyed                                Very effectively conveyed</a:t>
            </a:r>
            <a:endParaRPr lang="en-US" dirty="0" smtClean="0"/>
          </a:p>
          <a:p>
            <a:r>
              <a:rPr lang="en-US" dirty="0" smtClean="0"/>
              <a:t>1                           2                           3                           4                           5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838200"/>
            <a:ext cx="6629400" cy="5424562"/>
          </a:xfrm>
          <a:prstGeom prst="rect">
            <a:avLst/>
          </a:prstGeom>
        </p:spPr>
        <p:txBody>
          <a:bodyPr wrap="square">
            <a:spAutoFit/>
          </a:bodyPr>
          <a:lstStyle/>
          <a:p>
            <a:endParaRPr lang="en-US" sz="1050" dirty="0" smtClean="0"/>
          </a:p>
          <a:p>
            <a:pPr lvl="0"/>
            <a:r>
              <a:rPr lang="en-US" sz="1600" dirty="0" smtClean="0"/>
              <a:t>From the presentation do you feel confident to participate in the guided east Coron kayak activity?</a:t>
            </a:r>
          </a:p>
          <a:p>
            <a:r>
              <a:rPr lang="en-US" sz="1600" dirty="0" smtClean="0"/>
              <a:t> Yes                           Unsure                    No</a:t>
            </a:r>
          </a:p>
          <a:p>
            <a:r>
              <a:rPr lang="en-US" sz="1600" dirty="0" smtClean="0"/>
              <a:t>If so, what’s your main motivation?</a:t>
            </a:r>
          </a:p>
          <a:p>
            <a:r>
              <a:rPr lang="en-US" sz="1600" dirty="0" smtClean="0"/>
              <a:t>If not, what prevents you?</a:t>
            </a:r>
          </a:p>
          <a:p>
            <a:r>
              <a:rPr lang="en-US" sz="1600" dirty="0" smtClean="0"/>
              <a:t> </a:t>
            </a:r>
          </a:p>
          <a:p>
            <a:pPr lvl="0"/>
            <a:r>
              <a:rPr lang="en-US" sz="1600" dirty="0" smtClean="0"/>
              <a:t> Of the following age groups, which is the group that the presentation is least pitched at?</a:t>
            </a:r>
          </a:p>
          <a:p>
            <a:r>
              <a:rPr lang="en-US" sz="1600" dirty="0" smtClean="0"/>
              <a:t> </a:t>
            </a:r>
          </a:p>
          <a:p>
            <a:r>
              <a:rPr lang="en-US" sz="1600" dirty="0" smtClean="0"/>
              <a:t>12-17      18-29    30-49    50+</a:t>
            </a:r>
          </a:p>
          <a:p>
            <a:r>
              <a:rPr lang="en-US" sz="1600" dirty="0" smtClean="0"/>
              <a:t>Why? </a:t>
            </a:r>
          </a:p>
          <a:p>
            <a:r>
              <a:rPr lang="en-US" sz="1600" dirty="0" smtClean="0"/>
              <a:t> </a:t>
            </a:r>
          </a:p>
          <a:p>
            <a:pPr lvl="0"/>
            <a:r>
              <a:rPr lang="en-US" sz="1600" dirty="0" smtClean="0"/>
              <a:t>You’ve learned that Tagbanua say they punish noisy children; Do you believe there’s no place for talk of such a practice?</a:t>
            </a:r>
          </a:p>
          <a:p>
            <a:r>
              <a:rPr lang="en-US" sz="1600" dirty="0" smtClean="0"/>
              <a:t> </a:t>
            </a:r>
          </a:p>
          <a:p>
            <a:r>
              <a:rPr lang="en-US" sz="1600" dirty="0" smtClean="0"/>
              <a:t>Agree                                                Not sure                                             Disagree</a:t>
            </a:r>
          </a:p>
          <a:p>
            <a:r>
              <a:rPr lang="en-US" sz="1600" dirty="0" smtClean="0"/>
              <a:t> </a:t>
            </a:r>
          </a:p>
          <a:p>
            <a:r>
              <a:rPr lang="en-US" sz="1600" dirty="0" smtClean="0"/>
              <a:t>Kindly state why you answered the way you did.</a:t>
            </a:r>
          </a:p>
          <a:p>
            <a:r>
              <a:rPr lang="en-US" sz="1600" dirty="0" smtClean="0"/>
              <a:t> </a:t>
            </a:r>
          </a:p>
          <a:p>
            <a:r>
              <a:rPr lang="en-US" sz="1600" dirty="0" smtClean="0"/>
              <a:t> </a:t>
            </a:r>
          </a:p>
          <a:p>
            <a:pPr lvl="0"/>
            <a:endParaRPr lang="en-US" sz="1600" dirty="0"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838200"/>
            <a:ext cx="6934200" cy="5216069"/>
          </a:xfrm>
          <a:prstGeom prst="rect">
            <a:avLst/>
          </a:prstGeom>
        </p:spPr>
        <p:txBody>
          <a:bodyPr wrap="square">
            <a:spAutoFit/>
          </a:bodyPr>
          <a:lstStyle/>
          <a:p>
            <a:pPr lvl="0"/>
            <a:r>
              <a:rPr lang="en-US" sz="2000" dirty="0" smtClean="0"/>
              <a:t> Irrespective of your position on matters of punishment, does the presentation move you to rethink tourism in </a:t>
            </a:r>
            <a:r>
              <a:rPr lang="en-US" sz="2000" dirty="0" err="1" smtClean="0"/>
              <a:t>favour</a:t>
            </a:r>
            <a:r>
              <a:rPr lang="en-US" sz="2000" dirty="0" smtClean="0"/>
              <a:t> of empowering indigenous people?</a:t>
            </a:r>
          </a:p>
          <a:p>
            <a:r>
              <a:rPr lang="en-US" sz="2000" dirty="0" smtClean="0"/>
              <a:t>No                                    Not sure                             </a:t>
            </a:r>
            <a:r>
              <a:rPr lang="en-US" sz="2000" dirty="0" smtClean="0"/>
              <a:t>Yes</a:t>
            </a:r>
          </a:p>
          <a:p>
            <a:endParaRPr lang="en-US" sz="2000" dirty="0" smtClean="0"/>
          </a:p>
          <a:p>
            <a:r>
              <a:rPr lang="en-US" sz="2000" dirty="0" smtClean="0"/>
              <a:t> </a:t>
            </a:r>
            <a:r>
              <a:rPr lang="en-US" sz="2000" dirty="0" smtClean="0"/>
              <a:t>Which people in your experience or sphere are least empowered to control tourism in their area?</a:t>
            </a:r>
          </a:p>
          <a:p>
            <a:pPr lvl="0"/>
            <a:endParaRPr lang="en-US" sz="2000" dirty="0" smtClean="0"/>
          </a:p>
          <a:p>
            <a:pPr lvl="0"/>
            <a:r>
              <a:rPr lang="en-US" sz="2000" dirty="0" smtClean="0"/>
              <a:t> </a:t>
            </a:r>
            <a:r>
              <a:rPr lang="en-US" sz="2000" dirty="0" smtClean="0"/>
              <a:t>Does the presentation make you more likely to act to correct the injustice of disempowerment?</a:t>
            </a:r>
          </a:p>
          <a:p>
            <a:r>
              <a:rPr lang="en-US" sz="2000" dirty="0" smtClean="0"/>
              <a:t> </a:t>
            </a:r>
          </a:p>
          <a:p>
            <a:r>
              <a:rPr lang="en-US" sz="2000" dirty="0" smtClean="0"/>
              <a:t>No                               Not sure                           Yes</a:t>
            </a:r>
          </a:p>
          <a:p>
            <a:r>
              <a:rPr lang="en-US" sz="2000" dirty="0" smtClean="0"/>
              <a:t> </a:t>
            </a:r>
          </a:p>
          <a:p>
            <a:pPr lvl="0"/>
            <a:r>
              <a:rPr lang="en-US" sz="2000" dirty="0" smtClean="0"/>
              <a:t> What would you do if you could?</a:t>
            </a:r>
          </a:p>
          <a:p>
            <a:pPr lvl="0"/>
            <a:endParaRPr lang="en-US" sz="2400" dirty="0" smtClean="0"/>
          </a:p>
          <a:p>
            <a:pPr lvl="0"/>
            <a:endParaRPr 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sus\Documents\CDU Environment course\Silence of the lagoons pix\DSCN1658 - Copy.JPG"/>
          <p:cNvPicPr>
            <a:picLocks noChangeAspect="1" noChangeArrowheads="1"/>
          </p:cNvPicPr>
          <p:nvPr/>
        </p:nvPicPr>
        <p:blipFill>
          <a:blip r:embed="rId3" cstate="print"/>
          <a:srcRect/>
          <a:stretch>
            <a:fillRect/>
          </a:stretch>
        </p:blipFill>
        <p:spPr bwMode="auto">
          <a:xfrm rot="5400000">
            <a:off x="2077982" y="2265418"/>
            <a:ext cx="4713716" cy="3535680"/>
          </a:xfrm>
          <a:prstGeom prst="rect">
            <a:avLst/>
          </a:prstGeom>
          <a:noFill/>
        </p:spPr>
      </p:pic>
      <p:sp>
        <p:nvSpPr>
          <p:cNvPr id="5" name="Rectangle 4"/>
          <p:cNvSpPr/>
          <p:nvPr/>
        </p:nvSpPr>
        <p:spPr>
          <a:xfrm rot="10800000" flipV="1">
            <a:off x="1219200" y="442555"/>
            <a:ext cx="6629400" cy="830997"/>
          </a:xfrm>
          <a:prstGeom prst="rect">
            <a:avLst/>
          </a:prstGeom>
        </p:spPr>
        <p:txBody>
          <a:bodyPr wrap="square">
            <a:spAutoFit/>
          </a:bodyPr>
          <a:lstStyle/>
          <a:p>
            <a:r>
              <a:rPr lang="en-US" sz="2400" dirty="0" smtClean="0"/>
              <a:t>Native title to the land &amp; sea enriches the story of Coron and perfects the paddling experience</a:t>
            </a:r>
            <a:endParaRPr lang="en-US"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381000"/>
            <a:ext cx="4572000" cy="1200329"/>
          </a:xfrm>
          <a:prstGeom prst="rect">
            <a:avLst/>
          </a:prstGeom>
        </p:spPr>
        <p:txBody>
          <a:bodyPr>
            <a:spAutoFit/>
          </a:bodyPr>
          <a:lstStyle/>
          <a:p>
            <a:r>
              <a:rPr lang="en-US" sz="2400" dirty="0" smtClean="0"/>
              <a:t>Preservation of environment and culture is at the core of the Remote Coron Kayak </a:t>
            </a:r>
            <a:endParaRPr lang="en-US" sz="2400" dirty="0"/>
          </a:p>
        </p:txBody>
      </p:sp>
      <p:pic>
        <p:nvPicPr>
          <p:cNvPr id="2050" name="Picture 2" descr="C:\Users\Asus\Documents\CDU Environment course\Silence of the lagoons pix\DSCN1659.JPG"/>
          <p:cNvPicPr>
            <a:picLocks noChangeAspect="1" noChangeArrowheads="1"/>
          </p:cNvPicPr>
          <p:nvPr/>
        </p:nvPicPr>
        <p:blipFill>
          <a:blip r:embed="rId3" cstate="print"/>
          <a:srcRect/>
          <a:stretch>
            <a:fillRect/>
          </a:stretch>
        </p:blipFill>
        <p:spPr bwMode="auto">
          <a:xfrm rot="5400000">
            <a:off x="-60699" y="2270498"/>
            <a:ext cx="4754357" cy="3566160"/>
          </a:xfrm>
          <a:prstGeom prst="rect">
            <a:avLst/>
          </a:prstGeom>
          <a:noFill/>
        </p:spPr>
      </p:pic>
      <p:pic>
        <p:nvPicPr>
          <p:cNvPr id="2051" name="Picture 3" descr="C:\Users\Asus\Pictures\2020-01-16\DSCN1064.JPG"/>
          <p:cNvPicPr>
            <a:picLocks noChangeAspect="1" noChangeArrowheads="1"/>
          </p:cNvPicPr>
          <p:nvPr/>
        </p:nvPicPr>
        <p:blipFill>
          <a:blip r:embed="rId4" cstate="print"/>
          <a:srcRect/>
          <a:stretch>
            <a:fillRect/>
          </a:stretch>
        </p:blipFill>
        <p:spPr bwMode="auto">
          <a:xfrm>
            <a:off x="4267200" y="1676400"/>
            <a:ext cx="4022916" cy="301752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4" name="Text Placeholder 3"/>
          <p:cNvSpPr>
            <a:spLocks noGrp="1"/>
          </p:cNvSpPr>
          <p:nvPr>
            <p:ph type="body" sz="half" idx="2"/>
          </p:nvPr>
        </p:nvSpPr>
        <p:spPr/>
        <p:txBody>
          <a:bodyPr>
            <a:normAutofit/>
          </a:bodyPr>
          <a:lstStyle/>
          <a:p>
            <a:r>
              <a:rPr lang="en-US" sz="2400" dirty="0" smtClean="0"/>
              <a:t>Families are a </a:t>
            </a:r>
            <a:r>
              <a:rPr lang="en-US" sz="2400" dirty="0" err="1" smtClean="0"/>
              <a:t>favoured</a:t>
            </a:r>
            <a:r>
              <a:rPr lang="en-US" sz="2400" dirty="0" smtClean="0"/>
              <a:t> audience</a:t>
            </a:r>
            <a:endParaRPr lang="en-US" sz="2400" dirty="0"/>
          </a:p>
        </p:txBody>
      </p:sp>
      <p:pic>
        <p:nvPicPr>
          <p:cNvPr id="5" name="Picture Placeholder 4" descr="C:\Users\Asus\Pictures\2017-10-23\P1020589.JPG"/>
          <p:cNvPicPr>
            <a:picLocks noGrp="1" noChangeAspect="1" noChangeArrowheads="1"/>
          </p:cNvPicPr>
          <p:nvPr>
            <p:ph type="pic" idx="1"/>
          </p:nvPr>
        </p:nvPicPr>
        <p:blipFill>
          <a:blip r:embed="rId3" cstate="print"/>
          <a:srcRect/>
          <a:stretch>
            <a:fillRect/>
          </a:stretch>
        </p:blipFill>
        <p:spPr bwMode="auto">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4" name="Text Placeholder 3"/>
          <p:cNvSpPr>
            <a:spLocks noGrp="1"/>
          </p:cNvSpPr>
          <p:nvPr>
            <p:ph type="body" sz="half" idx="2"/>
          </p:nvPr>
        </p:nvSpPr>
        <p:spPr/>
        <p:txBody>
          <a:bodyPr>
            <a:normAutofit/>
          </a:bodyPr>
          <a:lstStyle/>
          <a:p>
            <a:r>
              <a:rPr lang="en-US" sz="2400" dirty="0" smtClean="0"/>
              <a:t>Couples are our most enduring market</a:t>
            </a:r>
            <a:endParaRPr lang="en-US" sz="2400" dirty="0"/>
          </a:p>
        </p:txBody>
      </p:sp>
      <p:pic>
        <p:nvPicPr>
          <p:cNvPr id="8194" name="Picture 2" descr="C:\Users\Asus\Documents\CDU Environment course\Silence of the lagoons pix\P1040787.JPG"/>
          <p:cNvPicPr>
            <a:picLocks noGrp="1" noChangeAspect="1" noChangeArrowheads="1"/>
          </p:cNvPicPr>
          <p:nvPr>
            <p:ph type="pic" idx="1"/>
          </p:nvPr>
        </p:nvPicPr>
        <p:blipFill>
          <a:blip r:embed="rId2" cstate="print"/>
          <a:srcRect/>
          <a:stretch>
            <a:fillRect/>
          </a:stretch>
        </p:blipFill>
        <p:spPr bwMode="auto">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Paddling gets us closer to seascape &amp; culture </a:t>
            </a:r>
            <a:endParaRPr lang="en-US" dirty="0"/>
          </a:p>
        </p:txBody>
      </p:sp>
      <p:sp>
        <p:nvSpPr>
          <p:cNvPr id="4" name="Text Placeholder 3"/>
          <p:cNvSpPr>
            <a:spLocks noGrp="1"/>
          </p:cNvSpPr>
          <p:nvPr>
            <p:ph type="body" sz="half" idx="2"/>
          </p:nvPr>
        </p:nvSpPr>
        <p:spPr/>
        <p:txBody>
          <a:bodyPr>
            <a:normAutofit fontScale="77500" lnSpcReduction="20000"/>
          </a:bodyPr>
          <a:lstStyle/>
          <a:p>
            <a:r>
              <a:rPr lang="en-US" sz="2400" b="1" dirty="0" smtClean="0"/>
              <a:t>Kayaking emulates </a:t>
            </a:r>
            <a:r>
              <a:rPr lang="en-US" sz="2400" b="1" dirty="0" err="1" smtClean="0"/>
              <a:t>Coron’s</a:t>
            </a:r>
            <a:r>
              <a:rPr lang="en-US" sz="2400" b="1" dirty="0" smtClean="0"/>
              <a:t> custodians, the Tagbanua, who paddle to fish, to get around their impenetrable island</a:t>
            </a:r>
          </a:p>
          <a:p>
            <a:endParaRPr lang="en-US" dirty="0"/>
          </a:p>
        </p:txBody>
      </p:sp>
      <p:pic>
        <p:nvPicPr>
          <p:cNvPr id="1026" name="Picture 2" descr="C:\Users\Asus\Pictures\2017-10-22\P1020536.JPG"/>
          <p:cNvPicPr>
            <a:picLocks noGrp="1" noChangeAspect="1" noChangeArrowheads="1"/>
          </p:cNvPicPr>
          <p:nvPr>
            <p:ph type="pic" idx="1"/>
          </p:nvPr>
        </p:nvPicPr>
        <p:blipFill>
          <a:blip r:embed="rId2" cstate="print"/>
          <a:srcRect/>
          <a:stretch>
            <a:fillRect/>
          </a:stretch>
        </p:blipFill>
        <p:spPr bwMode="auto">
          <a:xfrm>
            <a:off x="1752600" y="612775"/>
            <a:ext cx="5486400" cy="41148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 </a:t>
            </a:r>
            <a:r>
              <a:rPr lang="en-US" dirty="0" err="1" smtClean="0"/>
              <a:t>Coron’s</a:t>
            </a:r>
            <a:r>
              <a:rPr lang="en-US" dirty="0" smtClean="0"/>
              <a:t> Secret Lagoon: from </a:t>
            </a:r>
            <a:r>
              <a:rPr lang="en-US" dirty="0" err="1" smtClean="0"/>
              <a:t>Calis</a:t>
            </a:r>
            <a:r>
              <a:rPr lang="en-US" dirty="0" smtClean="0"/>
              <a:t> Point in the south or from </a:t>
            </a:r>
            <a:r>
              <a:rPr lang="en-US" dirty="0" err="1" smtClean="0"/>
              <a:t>Cabugao</a:t>
            </a:r>
            <a:r>
              <a:rPr lang="en-US" dirty="0" smtClean="0"/>
              <a:t> in the northeast</a:t>
            </a:r>
            <a:endParaRPr lang="en-US" dirty="0"/>
          </a:p>
        </p:txBody>
      </p:sp>
      <p:sp>
        <p:nvSpPr>
          <p:cNvPr id="4" name="Text Placeholder 3"/>
          <p:cNvSpPr>
            <a:spLocks noGrp="1"/>
          </p:cNvSpPr>
          <p:nvPr>
            <p:ph type="body" sz="half" idx="2"/>
          </p:nvPr>
        </p:nvSpPr>
        <p:spPr/>
        <p:txBody>
          <a:bodyPr>
            <a:noAutofit/>
          </a:bodyPr>
          <a:lstStyle/>
          <a:p>
            <a:r>
              <a:rPr lang="en-US" sz="2000" dirty="0" smtClean="0"/>
              <a:t>With wind light or from the west during April to November the tour heads anti-clockwise rounding </a:t>
            </a:r>
            <a:r>
              <a:rPr lang="en-US" sz="2000" dirty="0" err="1" smtClean="0"/>
              <a:t>Calis</a:t>
            </a:r>
            <a:r>
              <a:rPr lang="en-US" sz="2000" dirty="0" smtClean="0"/>
              <a:t> Point and heading north &amp; northwest</a:t>
            </a:r>
            <a:endParaRPr lang="en-US" sz="2000" dirty="0"/>
          </a:p>
        </p:txBody>
      </p:sp>
      <p:pic>
        <p:nvPicPr>
          <p:cNvPr id="10242" name="Picture 2" descr="C:\Users\Asus\Documents\CDU Environment course\Silence of the lagoons pix\DSCN1658 - Copy.JPG"/>
          <p:cNvPicPr>
            <a:picLocks noGrp="1" noChangeAspect="1" noChangeArrowheads="1"/>
          </p:cNvPicPr>
          <p:nvPr>
            <p:ph type="pic" idx="1"/>
          </p:nvPr>
        </p:nvPicPr>
        <p:blipFill>
          <a:blip r:embed="rId3" cstate="print"/>
          <a:srcRect l="43056" t="35185" r="9722"/>
          <a:stretch>
            <a:fillRect/>
          </a:stretch>
        </p:blipFill>
        <p:spPr bwMode="auto">
          <a:xfrm rot="5400000">
            <a:off x="2415758" y="175042"/>
            <a:ext cx="3641923" cy="374904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2861</TotalTime>
  <Words>2170</Words>
  <Application>Microsoft Office PowerPoint</Application>
  <PresentationFormat>On-screen Show (4:3)</PresentationFormat>
  <Paragraphs>189</Paragraphs>
  <Slides>36</Slides>
  <Notes>23</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Greg Hutchinson_Task5_Presentation</vt:lpstr>
      <vt:lpstr>Greg Hutchinson_task 5 Presentation </vt:lpstr>
      <vt:lpstr>  The Philippines is the world’s second largest island nation and Coron one of the top spots to paddle</vt:lpstr>
      <vt:lpstr>Slide 4</vt:lpstr>
      <vt:lpstr>Slide 5</vt:lpstr>
      <vt:lpstr> </vt:lpstr>
      <vt:lpstr> </vt:lpstr>
      <vt:lpstr>Paddling gets us closer to seascape &amp; culture </vt:lpstr>
      <vt:lpstr>To Coron’s Secret Lagoon: from Calis Point in the south or from Cabugao in the northeast</vt:lpstr>
      <vt:lpstr>Access to launch point by large outrigger banca</vt:lpstr>
      <vt:lpstr>Overnight camp on the eve of the Remote Coron Kayak</vt:lpstr>
      <vt:lpstr>This Elder, Willie, proudly waxes lyrical about punishment, stunning the children </vt:lpstr>
      <vt:lpstr>Main Message</vt:lpstr>
      <vt:lpstr>First Minor Message</vt:lpstr>
      <vt:lpstr>Second Minor Message</vt:lpstr>
      <vt:lpstr>Third Minor Message: Learn the lingo of the lagoon if you want to chat</vt:lpstr>
      <vt:lpstr>A cave on the foreshore is clan central for these Tagbanua</vt:lpstr>
      <vt:lpstr>From the kayak, snippets are revealed one-on-one as  leader roves among paddlers, local guide up front</vt:lpstr>
      <vt:lpstr>The main narrative of Noise &amp; Punishment, Birds Nest Caves &amp; Super human feats are kept for the group </vt:lpstr>
      <vt:lpstr>Winning ancestral domain’s been a huge advance</vt:lpstr>
      <vt:lpstr>People power 15 years apart finished two corrupt presidents, and inspired people globally to act  </vt:lpstr>
      <vt:lpstr> Enter the time-tunnel</vt:lpstr>
      <vt:lpstr>Bird nest caves above, cultivated seaweed below</vt:lpstr>
      <vt:lpstr>Beach break. Wonder the beach. Wander what’s over the forested vertical ridge rising 200 metres above</vt:lpstr>
      <vt:lpstr>Sea pulsates beneath the overhangs </vt:lpstr>
      <vt:lpstr>Transition &amp; Reflection</vt:lpstr>
      <vt:lpstr>Tidal Alarm</vt:lpstr>
      <vt:lpstr>A slit in the limestone heralds a silent world</vt:lpstr>
      <vt:lpstr>Listen to the Silence: The tribe has spoken</vt:lpstr>
      <vt:lpstr>Rare slipper orchids on the limestone walls</vt:lpstr>
      <vt:lpstr>Exiting the Secret Lagoon: How instructive the Silence!</vt:lpstr>
      <vt:lpstr>Cheers to the Tagbanua for the added value their ownership of Coron makes to the destination</vt:lpstr>
      <vt:lpstr>Covering 15 kms in a day is a workout for most of us</vt:lpstr>
      <vt:lpstr>Feedback Form</vt:lpstr>
      <vt:lpstr>Slide 35</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Asus</dc:creator>
  <cp:lastModifiedBy>Asus</cp:lastModifiedBy>
  <cp:revision>161</cp:revision>
  <dcterms:created xsi:type="dcterms:W3CDTF">2020-08-13T10:14:47Z</dcterms:created>
  <dcterms:modified xsi:type="dcterms:W3CDTF">2020-08-16T09:18:50Z</dcterms:modified>
</cp:coreProperties>
</file>